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58" r:id="rId5"/>
    <p:sldId id="259" r:id="rId6"/>
    <p:sldId id="260" r:id="rId7"/>
    <p:sldId id="261" r:id="rId8"/>
    <p:sldId id="262"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1792A3-8F3E-4E3A-A2A2-806FBE057947}" v="1" dt="2022-12-05T15:34:09.1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6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i Hansen" userId="bcafb5cc-c472-48e4-901a-b2958ad60e60" providerId="ADAL" clId="{1B1792A3-8F3E-4E3A-A2A2-806FBE057947}"/>
    <pc:docChg chg="undo custSel modSld">
      <pc:chgData name="Carli Hansen" userId="bcafb5cc-c472-48e4-901a-b2958ad60e60" providerId="ADAL" clId="{1B1792A3-8F3E-4E3A-A2A2-806FBE057947}" dt="2022-12-05T15:40:11.584" v="127" actId="27636"/>
      <pc:docMkLst>
        <pc:docMk/>
      </pc:docMkLst>
      <pc:sldChg chg="modSp mod">
        <pc:chgData name="Carli Hansen" userId="bcafb5cc-c472-48e4-901a-b2958ad60e60" providerId="ADAL" clId="{1B1792A3-8F3E-4E3A-A2A2-806FBE057947}" dt="2022-12-05T15:27:09.489" v="6" actId="20577"/>
        <pc:sldMkLst>
          <pc:docMk/>
          <pc:sldMk cId="0" sldId="257"/>
        </pc:sldMkLst>
        <pc:spChg chg="mod">
          <ac:chgData name="Carli Hansen" userId="bcafb5cc-c472-48e4-901a-b2958ad60e60" providerId="ADAL" clId="{1B1792A3-8F3E-4E3A-A2A2-806FBE057947}" dt="2022-12-05T15:27:09.489" v="6" actId="20577"/>
          <ac:spMkLst>
            <pc:docMk/>
            <pc:sldMk cId="0" sldId="257"/>
            <ac:spMk id="3" creationId="{00000000-0000-0000-0000-000000000000}"/>
          </ac:spMkLst>
        </pc:spChg>
      </pc:sldChg>
      <pc:sldChg chg="modSp mod">
        <pc:chgData name="Carli Hansen" userId="bcafb5cc-c472-48e4-901a-b2958ad60e60" providerId="ADAL" clId="{1B1792A3-8F3E-4E3A-A2A2-806FBE057947}" dt="2022-12-05T15:33:21.584" v="26" actId="20577"/>
        <pc:sldMkLst>
          <pc:docMk/>
          <pc:sldMk cId="0" sldId="258"/>
        </pc:sldMkLst>
        <pc:spChg chg="mod">
          <ac:chgData name="Carli Hansen" userId="bcafb5cc-c472-48e4-901a-b2958ad60e60" providerId="ADAL" clId="{1B1792A3-8F3E-4E3A-A2A2-806FBE057947}" dt="2022-12-05T15:33:21.584" v="26" actId="20577"/>
          <ac:spMkLst>
            <pc:docMk/>
            <pc:sldMk cId="0" sldId="258"/>
            <ac:spMk id="3" creationId="{00000000-0000-0000-0000-000000000000}"/>
          </ac:spMkLst>
        </pc:spChg>
      </pc:sldChg>
      <pc:sldChg chg="modSp mod">
        <pc:chgData name="Carli Hansen" userId="bcafb5cc-c472-48e4-901a-b2958ad60e60" providerId="ADAL" clId="{1B1792A3-8F3E-4E3A-A2A2-806FBE057947}" dt="2022-12-05T15:33:36.797" v="27" actId="20577"/>
        <pc:sldMkLst>
          <pc:docMk/>
          <pc:sldMk cId="0" sldId="259"/>
        </pc:sldMkLst>
        <pc:spChg chg="mod">
          <ac:chgData name="Carli Hansen" userId="bcafb5cc-c472-48e4-901a-b2958ad60e60" providerId="ADAL" clId="{1B1792A3-8F3E-4E3A-A2A2-806FBE057947}" dt="2022-12-05T15:33:36.797" v="27" actId="20577"/>
          <ac:spMkLst>
            <pc:docMk/>
            <pc:sldMk cId="0" sldId="259"/>
            <ac:spMk id="3" creationId="{00000000-0000-0000-0000-000000000000}"/>
          </ac:spMkLst>
        </pc:spChg>
      </pc:sldChg>
      <pc:sldChg chg="addSp modSp mod">
        <pc:chgData name="Carli Hansen" userId="bcafb5cc-c472-48e4-901a-b2958ad60e60" providerId="ADAL" clId="{1B1792A3-8F3E-4E3A-A2A2-806FBE057947}" dt="2022-12-05T15:34:24.547" v="35" actId="1076"/>
        <pc:sldMkLst>
          <pc:docMk/>
          <pc:sldMk cId="0" sldId="260"/>
        </pc:sldMkLst>
        <pc:spChg chg="mod">
          <ac:chgData name="Carli Hansen" userId="bcafb5cc-c472-48e4-901a-b2958ad60e60" providerId="ADAL" clId="{1B1792A3-8F3E-4E3A-A2A2-806FBE057947}" dt="2022-12-05T15:34:14.459" v="32" actId="20577"/>
          <ac:spMkLst>
            <pc:docMk/>
            <pc:sldMk cId="0" sldId="260"/>
            <ac:spMk id="2" creationId="{00000000-0000-0000-0000-000000000000}"/>
          </ac:spMkLst>
        </pc:spChg>
        <pc:spChg chg="add mod">
          <ac:chgData name="Carli Hansen" userId="bcafb5cc-c472-48e4-901a-b2958ad60e60" providerId="ADAL" clId="{1B1792A3-8F3E-4E3A-A2A2-806FBE057947}" dt="2022-12-05T15:34:17.351" v="34" actId="27636"/>
          <ac:spMkLst>
            <pc:docMk/>
            <pc:sldMk cId="0" sldId="260"/>
            <ac:spMk id="3" creationId="{A945B085-D6F7-E7AB-B11C-1FB70D82DE82}"/>
          </ac:spMkLst>
        </pc:spChg>
        <pc:picChg chg="mod">
          <ac:chgData name="Carli Hansen" userId="bcafb5cc-c472-48e4-901a-b2958ad60e60" providerId="ADAL" clId="{1B1792A3-8F3E-4E3A-A2A2-806FBE057947}" dt="2022-12-05T15:34:24.547" v="35" actId="1076"/>
          <ac:picMkLst>
            <pc:docMk/>
            <pc:sldMk cId="0" sldId="260"/>
            <ac:picMk id="4" creationId="{00000000-0000-0000-0000-000000000000}"/>
          </ac:picMkLst>
        </pc:picChg>
      </pc:sldChg>
      <pc:sldChg chg="modSp mod">
        <pc:chgData name="Carli Hansen" userId="bcafb5cc-c472-48e4-901a-b2958ad60e60" providerId="ADAL" clId="{1B1792A3-8F3E-4E3A-A2A2-806FBE057947}" dt="2022-12-05T15:34:37.700" v="36" actId="20577"/>
        <pc:sldMkLst>
          <pc:docMk/>
          <pc:sldMk cId="0" sldId="261"/>
        </pc:sldMkLst>
        <pc:spChg chg="mod">
          <ac:chgData name="Carli Hansen" userId="bcafb5cc-c472-48e4-901a-b2958ad60e60" providerId="ADAL" clId="{1B1792A3-8F3E-4E3A-A2A2-806FBE057947}" dt="2022-12-05T15:34:37.700" v="36" actId="20577"/>
          <ac:spMkLst>
            <pc:docMk/>
            <pc:sldMk cId="0" sldId="261"/>
            <ac:spMk id="3" creationId="{00000000-0000-0000-0000-000000000000}"/>
          </ac:spMkLst>
        </pc:spChg>
      </pc:sldChg>
      <pc:sldChg chg="modSp mod">
        <pc:chgData name="Carli Hansen" userId="bcafb5cc-c472-48e4-901a-b2958ad60e60" providerId="ADAL" clId="{1B1792A3-8F3E-4E3A-A2A2-806FBE057947}" dt="2022-12-05T15:35:02.515" v="40" actId="20577"/>
        <pc:sldMkLst>
          <pc:docMk/>
          <pc:sldMk cId="0" sldId="262"/>
        </pc:sldMkLst>
        <pc:spChg chg="mod">
          <ac:chgData name="Carli Hansen" userId="bcafb5cc-c472-48e4-901a-b2958ad60e60" providerId="ADAL" clId="{1B1792A3-8F3E-4E3A-A2A2-806FBE057947}" dt="2022-12-05T15:35:02.515" v="40" actId="20577"/>
          <ac:spMkLst>
            <pc:docMk/>
            <pc:sldMk cId="0" sldId="262"/>
            <ac:spMk id="3" creationId="{00000000-0000-0000-0000-000000000000}"/>
          </ac:spMkLst>
        </pc:spChg>
      </pc:sldChg>
      <pc:sldChg chg="modSp mod">
        <pc:chgData name="Carli Hansen" userId="bcafb5cc-c472-48e4-901a-b2958ad60e60" providerId="ADAL" clId="{1B1792A3-8F3E-4E3A-A2A2-806FBE057947}" dt="2022-12-05T15:35:24.785" v="42" actId="1076"/>
        <pc:sldMkLst>
          <pc:docMk/>
          <pc:sldMk cId="0" sldId="264"/>
        </pc:sldMkLst>
        <pc:picChg chg="mod">
          <ac:chgData name="Carli Hansen" userId="bcafb5cc-c472-48e4-901a-b2958ad60e60" providerId="ADAL" clId="{1B1792A3-8F3E-4E3A-A2A2-806FBE057947}" dt="2022-12-05T15:35:24.785" v="42" actId="1076"/>
          <ac:picMkLst>
            <pc:docMk/>
            <pc:sldMk cId="0" sldId="264"/>
            <ac:picMk id="4" creationId="{00000000-0000-0000-0000-000000000000}"/>
          </ac:picMkLst>
        </pc:picChg>
      </pc:sldChg>
      <pc:sldChg chg="modSp mod">
        <pc:chgData name="Carli Hansen" userId="bcafb5cc-c472-48e4-901a-b2958ad60e60" providerId="ADAL" clId="{1B1792A3-8F3E-4E3A-A2A2-806FBE057947}" dt="2022-12-05T15:36:14.860" v="49" actId="20577"/>
        <pc:sldMkLst>
          <pc:docMk/>
          <pc:sldMk cId="0" sldId="265"/>
        </pc:sldMkLst>
        <pc:spChg chg="mod">
          <ac:chgData name="Carli Hansen" userId="bcafb5cc-c472-48e4-901a-b2958ad60e60" providerId="ADAL" clId="{1B1792A3-8F3E-4E3A-A2A2-806FBE057947}" dt="2022-12-05T15:36:14.860" v="49" actId="20577"/>
          <ac:spMkLst>
            <pc:docMk/>
            <pc:sldMk cId="0" sldId="265"/>
            <ac:spMk id="3" creationId="{00000000-0000-0000-0000-000000000000}"/>
          </ac:spMkLst>
        </pc:spChg>
      </pc:sldChg>
      <pc:sldChg chg="modSp mod">
        <pc:chgData name="Carli Hansen" userId="bcafb5cc-c472-48e4-901a-b2958ad60e60" providerId="ADAL" clId="{1B1792A3-8F3E-4E3A-A2A2-806FBE057947}" dt="2022-12-05T15:37:01.748" v="50" actId="20577"/>
        <pc:sldMkLst>
          <pc:docMk/>
          <pc:sldMk cId="0" sldId="266"/>
        </pc:sldMkLst>
        <pc:spChg chg="mod">
          <ac:chgData name="Carli Hansen" userId="bcafb5cc-c472-48e4-901a-b2958ad60e60" providerId="ADAL" clId="{1B1792A3-8F3E-4E3A-A2A2-806FBE057947}" dt="2022-12-05T15:37:01.748" v="50" actId="20577"/>
          <ac:spMkLst>
            <pc:docMk/>
            <pc:sldMk cId="0" sldId="266"/>
            <ac:spMk id="3" creationId="{00000000-0000-0000-0000-000000000000}"/>
          </ac:spMkLst>
        </pc:spChg>
      </pc:sldChg>
      <pc:sldChg chg="modSp mod">
        <pc:chgData name="Carli Hansen" userId="bcafb5cc-c472-48e4-901a-b2958ad60e60" providerId="ADAL" clId="{1B1792A3-8F3E-4E3A-A2A2-806FBE057947}" dt="2022-12-05T15:37:31.401" v="56" actId="20577"/>
        <pc:sldMkLst>
          <pc:docMk/>
          <pc:sldMk cId="0" sldId="267"/>
        </pc:sldMkLst>
        <pc:spChg chg="mod">
          <ac:chgData name="Carli Hansen" userId="bcafb5cc-c472-48e4-901a-b2958ad60e60" providerId="ADAL" clId="{1B1792A3-8F3E-4E3A-A2A2-806FBE057947}" dt="2022-12-05T15:37:31.401" v="56" actId="20577"/>
          <ac:spMkLst>
            <pc:docMk/>
            <pc:sldMk cId="0" sldId="267"/>
            <ac:spMk id="3" creationId="{00000000-0000-0000-0000-000000000000}"/>
          </ac:spMkLst>
        </pc:spChg>
      </pc:sldChg>
      <pc:sldChg chg="modSp mod">
        <pc:chgData name="Carli Hansen" userId="bcafb5cc-c472-48e4-901a-b2958ad60e60" providerId="ADAL" clId="{1B1792A3-8F3E-4E3A-A2A2-806FBE057947}" dt="2022-12-05T15:38:24.028" v="79" actId="20577"/>
        <pc:sldMkLst>
          <pc:docMk/>
          <pc:sldMk cId="0" sldId="268"/>
        </pc:sldMkLst>
        <pc:spChg chg="mod">
          <ac:chgData name="Carli Hansen" userId="bcafb5cc-c472-48e4-901a-b2958ad60e60" providerId="ADAL" clId="{1B1792A3-8F3E-4E3A-A2A2-806FBE057947}" dt="2022-12-05T15:38:24.028" v="79" actId="20577"/>
          <ac:spMkLst>
            <pc:docMk/>
            <pc:sldMk cId="0" sldId="268"/>
            <ac:spMk id="3" creationId="{00000000-0000-0000-0000-000000000000}"/>
          </ac:spMkLst>
        </pc:spChg>
      </pc:sldChg>
      <pc:sldChg chg="modSp mod">
        <pc:chgData name="Carli Hansen" userId="bcafb5cc-c472-48e4-901a-b2958ad60e60" providerId="ADAL" clId="{1B1792A3-8F3E-4E3A-A2A2-806FBE057947}" dt="2022-12-05T15:38:53.683" v="88" actId="20577"/>
        <pc:sldMkLst>
          <pc:docMk/>
          <pc:sldMk cId="0" sldId="269"/>
        </pc:sldMkLst>
        <pc:spChg chg="mod">
          <ac:chgData name="Carli Hansen" userId="bcafb5cc-c472-48e4-901a-b2958ad60e60" providerId="ADAL" clId="{1B1792A3-8F3E-4E3A-A2A2-806FBE057947}" dt="2022-12-05T15:38:53.683" v="88" actId="20577"/>
          <ac:spMkLst>
            <pc:docMk/>
            <pc:sldMk cId="0" sldId="269"/>
            <ac:spMk id="3" creationId="{00000000-0000-0000-0000-000000000000}"/>
          </ac:spMkLst>
        </pc:spChg>
      </pc:sldChg>
      <pc:sldChg chg="modSp mod">
        <pc:chgData name="Carli Hansen" userId="bcafb5cc-c472-48e4-901a-b2958ad60e60" providerId="ADAL" clId="{1B1792A3-8F3E-4E3A-A2A2-806FBE057947}" dt="2022-12-05T15:39:06.776" v="94" actId="20577"/>
        <pc:sldMkLst>
          <pc:docMk/>
          <pc:sldMk cId="0" sldId="270"/>
        </pc:sldMkLst>
        <pc:spChg chg="mod">
          <ac:chgData name="Carli Hansen" userId="bcafb5cc-c472-48e4-901a-b2958ad60e60" providerId="ADAL" clId="{1B1792A3-8F3E-4E3A-A2A2-806FBE057947}" dt="2022-12-05T15:39:06.776" v="94" actId="20577"/>
          <ac:spMkLst>
            <pc:docMk/>
            <pc:sldMk cId="0" sldId="270"/>
            <ac:spMk id="3" creationId="{00000000-0000-0000-0000-000000000000}"/>
          </ac:spMkLst>
        </pc:spChg>
      </pc:sldChg>
      <pc:sldChg chg="modSp mod">
        <pc:chgData name="Carli Hansen" userId="bcafb5cc-c472-48e4-901a-b2958ad60e60" providerId="ADAL" clId="{1B1792A3-8F3E-4E3A-A2A2-806FBE057947}" dt="2022-12-05T15:40:11.584" v="127" actId="27636"/>
        <pc:sldMkLst>
          <pc:docMk/>
          <pc:sldMk cId="0" sldId="271"/>
        </pc:sldMkLst>
        <pc:spChg chg="mod">
          <ac:chgData name="Carli Hansen" userId="bcafb5cc-c472-48e4-901a-b2958ad60e60" providerId="ADAL" clId="{1B1792A3-8F3E-4E3A-A2A2-806FBE057947}" dt="2022-12-05T15:40:11.584" v="127" actId="27636"/>
          <ac:spMkLst>
            <pc:docMk/>
            <pc:sldMk cId="0" sldId="271"/>
            <ac:spMk id="3" creationId="{00000000-0000-0000-0000-000000000000}"/>
          </ac:spMkLst>
        </pc:spChg>
      </pc:sldChg>
      <pc:sldChg chg="modSp mod">
        <pc:chgData name="Carli Hansen" userId="bcafb5cc-c472-48e4-901a-b2958ad60e60" providerId="ADAL" clId="{1B1792A3-8F3E-4E3A-A2A2-806FBE057947}" dt="2022-12-05T15:32:58.743" v="21" actId="20577"/>
        <pc:sldMkLst>
          <pc:docMk/>
          <pc:sldMk cId="0" sldId="273"/>
        </pc:sldMkLst>
        <pc:spChg chg="mod">
          <ac:chgData name="Carli Hansen" userId="bcafb5cc-c472-48e4-901a-b2958ad60e60" providerId="ADAL" clId="{1B1792A3-8F3E-4E3A-A2A2-806FBE057947}" dt="2022-12-05T15:32:58.743" v="21" actId="20577"/>
          <ac:spMkLst>
            <pc:docMk/>
            <pc:sldMk cId="0" sldId="273"/>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02C9B28-0BCE-4AB4-9F74-A7A06FE9326E}"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B59CD-7EB5-494D-8752-4FDA5034AA7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2C9B28-0BCE-4AB4-9F74-A7A06FE9326E}"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B59CD-7EB5-494D-8752-4FDA5034AA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2C9B28-0BCE-4AB4-9F74-A7A06FE9326E}"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B59CD-7EB5-494D-8752-4FDA5034AA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2C9B28-0BCE-4AB4-9F74-A7A06FE9326E}"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B59CD-7EB5-494D-8752-4FDA5034AA7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2C9B28-0BCE-4AB4-9F74-A7A06FE9326E}"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B59CD-7EB5-494D-8752-4FDA5034AA7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02C9B28-0BCE-4AB4-9F74-A7A06FE9326E}"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CB59CD-7EB5-494D-8752-4FDA5034AA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02C9B28-0BCE-4AB4-9F74-A7A06FE9326E}" type="datetimeFigureOut">
              <a:rPr lang="en-US" smtClean="0"/>
              <a:pPr/>
              <a:t>12/5/2022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CB59CD-7EB5-494D-8752-4FDA5034AA7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02C9B28-0BCE-4AB4-9F74-A7A06FE9326E}" type="datetimeFigureOut">
              <a:rPr lang="en-US" smtClean="0"/>
              <a:pPr/>
              <a:t>12/5/2022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CB59CD-7EB5-494D-8752-4FDA5034AA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2C9B28-0BCE-4AB4-9F74-A7A06FE9326E}" type="datetimeFigureOut">
              <a:rPr lang="en-US" smtClean="0"/>
              <a:pPr/>
              <a:t>12/5/2022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CB59CD-7EB5-494D-8752-4FDA5034AA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2C9B28-0BCE-4AB4-9F74-A7A06FE9326E}"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CB59CD-7EB5-494D-8752-4FDA5034AA7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2C9B28-0BCE-4AB4-9F74-A7A06FE9326E}"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CB59CD-7EB5-494D-8752-4FDA5034AA7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2C9B28-0BCE-4AB4-9F74-A7A06FE9326E}" type="datetimeFigureOut">
              <a:rPr lang="en-US" smtClean="0"/>
              <a:pPr/>
              <a:t>12/5/2022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CB59CD-7EB5-494D-8752-4FDA5034AA7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Confidence Intervals</a:t>
            </a:r>
          </a:p>
        </p:txBody>
      </p:sp>
      <p:sp>
        <p:nvSpPr>
          <p:cNvPr id="3" name="Subtitle 2"/>
          <p:cNvSpPr>
            <a:spLocks noGrp="1"/>
          </p:cNvSpPr>
          <p:nvPr>
            <p:ph type="subTitle" idx="1"/>
          </p:nvPr>
        </p:nvSpPr>
        <p:spPr/>
        <p:txBody>
          <a:bodyPr/>
          <a:lstStyle/>
          <a:p>
            <a:r>
              <a:rPr lang="en-US" dirty="0"/>
              <a:t>R. Garner, DePaul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“miss” for only 5%</a:t>
            </a:r>
          </a:p>
        </p:txBody>
      </p:sp>
      <p:sp>
        <p:nvSpPr>
          <p:cNvPr id="3" name="Content Placeholder 2"/>
          <p:cNvSpPr>
            <a:spLocks noGrp="1"/>
          </p:cNvSpPr>
          <p:nvPr>
            <p:ph idx="1"/>
          </p:nvPr>
        </p:nvSpPr>
        <p:spPr/>
        <p:txBody>
          <a:bodyPr>
            <a:normAutofit lnSpcReduction="10000"/>
          </a:bodyPr>
          <a:lstStyle/>
          <a:p>
            <a:r>
              <a:rPr lang="en-US" dirty="0"/>
              <a:t>The interval we constructed that has a red line around it is one of the ones that produced a “miss”—it failed to “catch” the population mean, mu (lower-case Greek letter, </a:t>
            </a:r>
            <a:r>
              <a:rPr lang="el-GR" dirty="0"/>
              <a:t>μ</a:t>
            </a:r>
            <a:r>
              <a:rPr lang="en-US" dirty="0"/>
              <a:t>, in the diagram).</a:t>
            </a:r>
          </a:p>
          <a:p>
            <a:r>
              <a:rPr lang="en-US" dirty="0"/>
              <a:t>UNFORTUNATELY, although a “miss” is not very likely, we do NOT know whether it happened or not—because the value of MU is unknown.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Formula for a 95% confidence interval</a:t>
            </a:r>
          </a:p>
        </p:txBody>
      </p:sp>
      <p:sp>
        <p:nvSpPr>
          <p:cNvPr id="3" name="Content Placeholder 2"/>
          <p:cNvSpPr>
            <a:spLocks noGrp="1"/>
          </p:cNvSpPr>
          <p:nvPr>
            <p:ph idx="1"/>
          </p:nvPr>
        </p:nvSpPr>
        <p:spPr/>
        <p:txBody>
          <a:bodyPr>
            <a:normAutofit fontScale="70000" lnSpcReduction="20000"/>
          </a:bodyPr>
          <a:lstStyle/>
          <a:p>
            <a:r>
              <a:rPr lang="en-US" dirty="0"/>
              <a:t>UCL = </a:t>
            </a:r>
            <a:r>
              <a:rPr lang="en-US" dirty="0">
                <a:sym typeface="Symbol"/>
              </a:rPr>
              <a:t></a:t>
            </a:r>
            <a:r>
              <a:rPr lang="en-US" dirty="0"/>
              <a:t>X + Z(SE)</a:t>
            </a:r>
          </a:p>
          <a:p>
            <a:r>
              <a:rPr lang="en-US" dirty="0"/>
              <a:t>LCL =   </a:t>
            </a:r>
            <a:r>
              <a:rPr lang="en-US" dirty="0">
                <a:sym typeface="Symbol"/>
              </a:rPr>
              <a:t></a:t>
            </a:r>
            <a:r>
              <a:rPr lang="en-US" dirty="0"/>
              <a:t>X – Z(SE)</a:t>
            </a:r>
          </a:p>
          <a:p>
            <a:r>
              <a:rPr lang="en-US" dirty="0"/>
              <a:t>The upper confidence limit = the sample mean PLUS the standard error times the Z-value.</a:t>
            </a:r>
          </a:p>
          <a:p>
            <a:r>
              <a:rPr lang="en-US" dirty="0"/>
              <a:t>The lower confidence limit = the sample mean MINUS the standard error times the Z-value.</a:t>
            </a:r>
          </a:p>
          <a:p>
            <a:r>
              <a:rPr lang="en-US" dirty="0"/>
              <a:t>The Z-score we are looking for is the number of standard errors such that 95% of the sample statistics will fall within that number of standard errors from the population mean.</a:t>
            </a:r>
          </a:p>
          <a:p>
            <a:r>
              <a:rPr lang="en-US" dirty="0"/>
              <a:t>95% of the sample means fall within 1.96 standard errors plus or minus from the population mean. </a:t>
            </a:r>
          </a:p>
          <a:p>
            <a:r>
              <a:rPr lang="en-US" dirty="0"/>
              <a:t>We could round off 1.96 to 2 and it would be a safe value for Z, because it makes the interval just a tiny bit wider than 1.96.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Formula for a 99% confidence interval</a:t>
            </a:r>
          </a:p>
        </p:txBody>
      </p:sp>
      <p:sp>
        <p:nvSpPr>
          <p:cNvPr id="3" name="Content Placeholder 2"/>
          <p:cNvSpPr>
            <a:spLocks noGrp="1"/>
          </p:cNvSpPr>
          <p:nvPr>
            <p:ph idx="1"/>
          </p:nvPr>
        </p:nvSpPr>
        <p:spPr/>
        <p:txBody>
          <a:bodyPr>
            <a:normAutofit fontScale="92500" lnSpcReduction="10000"/>
          </a:bodyPr>
          <a:lstStyle/>
          <a:p>
            <a:r>
              <a:rPr lang="en-US" dirty="0"/>
              <a:t>UCL = </a:t>
            </a:r>
            <a:r>
              <a:rPr lang="en-US" dirty="0">
                <a:sym typeface="Symbol"/>
              </a:rPr>
              <a:t></a:t>
            </a:r>
            <a:r>
              <a:rPr lang="en-US" dirty="0"/>
              <a:t>X + Z(SE)</a:t>
            </a:r>
          </a:p>
          <a:p>
            <a:r>
              <a:rPr lang="en-US" dirty="0"/>
              <a:t>LCL =   </a:t>
            </a:r>
            <a:r>
              <a:rPr lang="en-US" dirty="0">
                <a:sym typeface="Symbol"/>
              </a:rPr>
              <a:t></a:t>
            </a:r>
            <a:r>
              <a:rPr lang="en-US" dirty="0"/>
              <a:t>X – Z(SE)</a:t>
            </a:r>
          </a:p>
          <a:p>
            <a:r>
              <a:rPr lang="en-US" dirty="0"/>
              <a:t>To construct intervals of which 99% include the population value, we have to make them wider. </a:t>
            </a:r>
          </a:p>
          <a:p>
            <a:r>
              <a:rPr lang="en-US" dirty="0"/>
              <a:t>We use the same formula for the UCL and the LCL, but we have to include results that are a little more distant from the population mean.</a:t>
            </a:r>
          </a:p>
          <a:p>
            <a:r>
              <a:rPr lang="en-US" dirty="0"/>
              <a:t>We now have to use Z = 2.57 (about plus or minus two and a half standard errors).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99.7% confidence interval—very wide!</a:t>
            </a:r>
          </a:p>
        </p:txBody>
      </p:sp>
      <p:sp>
        <p:nvSpPr>
          <p:cNvPr id="3" name="Content Placeholder 2"/>
          <p:cNvSpPr>
            <a:spLocks noGrp="1"/>
          </p:cNvSpPr>
          <p:nvPr>
            <p:ph idx="1"/>
          </p:nvPr>
        </p:nvSpPr>
        <p:spPr/>
        <p:txBody>
          <a:bodyPr>
            <a:normAutofit fontScale="92500" lnSpcReduction="10000"/>
          </a:bodyPr>
          <a:lstStyle/>
          <a:p>
            <a:r>
              <a:rPr lang="en-US" dirty="0"/>
              <a:t>If we let Z = 3 in our formula, 99.7% of the constructed intervals will “catch” the population mean, but the intervals will be rather wide, which is not so great.</a:t>
            </a:r>
          </a:p>
          <a:p>
            <a:r>
              <a:rPr lang="en-US" i="1" dirty="0"/>
              <a:t>Example: I think it takes somewhere between 90 minutes and 2 weeks of driving time to get from Minneapolis to Winnipeg.  </a:t>
            </a:r>
          </a:p>
          <a:p>
            <a:r>
              <a:rPr lang="en-US" dirty="0"/>
              <a:t>This is almost certainly true, but not so helpful—very wide interval, very confident we can catch the population parameter, but not very precise!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practice, the t-distribution</a:t>
            </a:r>
          </a:p>
        </p:txBody>
      </p:sp>
      <p:sp>
        <p:nvSpPr>
          <p:cNvPr id="3" name="Content Placeholder 2"/>
          <p:cNvSpPr>
            <a:spLocks noGrp="1"/>
          </p:cNvSpPr>
          <p:nvPr>
            <p:ph idx="1"/>
          </p:nvPr>
        </p:nvSpPr>
        <p:spPr/>
        <p:txBody>
          <a:bodyPr>
            <a:normAutofit lnSpcReduction="10000"/>
          </a:bodyPr>
          <a:lstStyle/>
          <a:p>
            <a:r>
              <a:rPr lang="en-US" dirty="0"/>
              <a:t>Confidence intervals are usually constructed using the t-distribution because we don’t know the population standard deviation (</a:t>
            </a:r>
            <a:r>
              <a:rPr lang="el-GR" dirty="0"/>
              <a:t>σ</a:t>
            </a:r>
            <a:r>
              <a:rPr lang="en-US" dirty="0"/>
              <a:t>), and so we use s (sample SD) instead for computing the standard error.</a:t>
            </a:r>
          </a:p>
          <a:p>
            <a:r>
              <a:rPr lang="en-US" dirty="0"/>
              <a:t>Using t instead of Z in the formula makes the interval a tiny bit wider, although if the sample size is larger than 100 (certainly larger than 120) it makes little difference.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Also proportions</a:t>
            </a:r>
          </a:p>
        </p:txBody>
      </p:sp>
      <p:sp>
        <p:nvSpPr>
          <p:cNvPr id="3" name="Content Placeholder 2"/>
          <p:cNvSpPr>
            <a:spLocks noGrp="1"/>
          </p:cNvSpPr>
          <p:nvPr>
            <p:ph idx="1"/>
          </p:nvPr>
        </p:nvSpPr>
        <p:spPr/>
        <p:txBody>
          <a:bodyPr>
            <a:normAutofit fontScale="92500" lnSpcReduction="10000"/>
          </a:bodyPr>
          <a:lstStyle/>
          <a:p>
            <a:r>
              <a:rPr lang="en-US" dirty="0"/>
              <a:t>We can construct confidence intervals for proportions (binary variable, 0 or 1 coding) and other population parameters.</a:t>
            </a:r>
          </a:p>
          <a:p>
            <a:r>
              <a:rPr lang="en-US" dirty="0"/>
              <a:t>The logic is the same as it is for the mean. We use the sample value and place it in the middle of an interval whose upper and lower limits are based on the number of standard errors needed to be confident (expressed as probability/percentage such as 95% or 99%) that the interval “catches” the population parameter.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makes an interval narrow?</a:t>
            </a:r>
          </a:p>
        </p:txBody>
      </p:sp>
      <p:sp>
        <p:nvSpPr>
          <p:cNvPr id="3" name="Content Placeholder 2"/>
          <p:cNvSpPr>
            <a:spLocks noGrp="1"/>
          </p:cNvSpPr>
          <p:nvPr>
            <p:ph idx="1"/>
          </p:nvPr>
        </p:nvSpPr>
        <p:spPr/>
        <p:txBody>
          <a:bodyPr>
            <a:normAutofit fontScale="92500" lnSpcReduction="20000"/>
          </a:bodyPr>
          <a:lstStyle/>
          <a:p>
            <a:r>
              <a:rPr lang="en-US" dirty="0"/>
              <a:t>We would like a narrow interval that nevertheless gives us a high confidence level (like 95% or 99%).  Here are two things that make it </a:t>
            </a:r>
            <a:r>
              <a:rPr lang="en-US" b="1" dirty="0"/>
              <a:t>narrow—look at the formula!</a:t>
            </a:r>
          </a:p>
          <a:p>
            <a:pPr marL="914400" lvl="1" indent="-514350">
              <a:buFont typeface="+mj-lt"/>
              <a:buAutoNum type="arabicPeriod"/>
            </a:pPr>
            <a:r>
              <a:rPr lang="en-US" dirty="0"/>
              <a:t>A large sample size (large n in the denominator of the standard error).</a:t>
            </a:r>
          </a:p>
          <a:p>
            <a:pPr marL="914400" lvl="1" indent="-514350">
              <a:buFont typeface="+mj-lt"/>
              <a:buAutoNum type="arabicPeriod"/>
            </a:pPr>
            <a:r>
              <a:rPr lang="en-US" dirty="0"/>
              <a:t>A low degree of variability in the data (small s, presumably small </a:t>
            </a:r>
            <a:r>
              <a:rPr lang="el-GR" dirty="0"/>
              <a:t>σ</a:t>
            </a:r>
            <a:r>
              <a:rPr lang="en-US" dirty="0"/>
              <a:t>) in the distribution and in the numerator of the standard error.</a:t>
            </a:r>
          </a:p>
          <a:p>
            <a:r>
              <a:rPr lang="en-US" dirty="0"/>
              <a:t>By dropping from 99% to 95% in our confidence level, we can make our interval more narrow.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Spotting confidence intervals in </a:t>
            </a:r>
            <a:r>
              <a:rPr lang="en-US"/>
              <a:t>computer output</a:t>
            </a:r>
            <a:endParaRPr lang="en-US" dirty="0"/>
          </a:p>
        </p:txBody>
      </p:sp>
      <p:sp>
        <p:nvSpPr>
          <p:cNvPr id="3" name="Content Placeholder 2"/>
          <p:cNvSpPr>
            <a:spLocks noGrp="1"/>
          </p:cNvSpPr>
          <p:nvPr>
            <p:ph idx="1"/>
          </p:nvPr>
        </p:nvSpPr>
        <p:spPr/>
        <p:txBody>
          <a:bodyPr/>
          <a:lstStyle/>
          <a:p>
            <a:r>
              <a:rPr lang="en-US" dirty="0"/>
              <a:t>Software often reports statistical inference with a confidence interval as well as the p-value for a hypothesis test.</a:t>
            </a:r>
          </a:p>
          <a:p>
            <a:r>
              <a:rPr lang="en-US" dirty="0"/>
              <a:t>Looking at t-test results, we can see a 95% confidence interval. If 0 falls into this interval, it means that the two values we are comparing in the t-test are not statistically significantly different.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method of statistical inference</a:t>
            </a:r>
          </a:p>
        </p:txBody>
      </p:sp>
      <p:sp>
        <p:nvSpPr>
          <p:cNvPr id="3" name="Content Placeholder 2"/>
          <p:cNvSpPr>
            <a:spLocks noGrp="1"/>
          </p:cNvSpPr>
          <p:nvPr>
            <p:ph idx="1"/>
          </p:nvPr>
        </p:nvSpPr>
        <p:spPr/>
        <p:txBody>
          <a:bodyPr>
            <a:normAutofit/>
          </a:bodyPr>
          <a:lstStyle/>
          <a:p>
            <a:r>
              <a:rPr lang="en-US" dirty="0"/>
              <a:t>Constructing a confidence interval is a way of using sample data to reach a conclusion about a population—i.e., statistical inference.</a:t>
            </a:r>
          </a:p>
          <a:p>
            <a:r>
              <a:rPr lang="en-US" dirty="0"/>
              <a:t>With this method we will use a value (often a mean or proportion) that we found in our sample data to set up an interval that we feel “pretty sure” includes the population value (parameter) we are trying to find.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few examples</a:t>
            </a:r>
          </a:p>
        </p:txBody>
      </p:sp>
      <p:sp>
        <p:nvSpPr>
          <p:cNvPr id="3" name="Content Placeholder 2"/>
          <p:cNvSpPr>
            <a:spLocks noGrp="1"/>
          </p:cNvSpPr>
          <p:nvPr>
            <p:ph idx="1"/>
          </p:nvPr>
        </p:nvSpPr>
        <p:spPr/>
        <p:txBody>
          <a:bodyPr>
            <a:normAutofit fontScale="92500" lnSpcReduction="20000"/>
          </a:bodyPr>
          <a:lstStyle/>
          <a:p>
            <a:r>
              <a:rPr lang="en-US" dirty="0"/>
              <a:t>Driving times: Based on a lot of drives from Edmonton to Calgary, how long can we expect to be on the road?</a:t>
            </a:r>
          </a:p>
          <a:p>
            <a:r>
              <a:rPr lang="en-US" dirty="0"/>
              <a:t>Industrial processes: Based on a sample of widget assembly times, how long does the assembly take on average?</a:t>
            </a:r>
          </a:p>
          <a:p>
            <a:r>
              <a:rPr lang="en-US" dirty="0"/>
              <a:t>Natural processes: What is the gestation period of raccoons? How long will it take for my basil plants to grow edible leaves?</a:t>
            </a:r>
          </a:p>
          <a:p>
            <a:r>
              <a:rPr lang="en-US" dirty="0"/>
              <a:t>Votes: Based on polling data, is Candidate X likely to win?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“Pretty sure”?</a:t>
            </a:r>
          </a:p>
        </p:txBody>
      </p:sp>
      <p:sp>
        <p:nvSpPr>
          <p:cNvPr id="3" name="Content Placeholder 2"/>
          <p:cNvSpPr>
            <a:spLocks noGrp="1"/>
          </p:cNvSpPr>
          <p:nvPr>
            <p:ph idx="1"/>
          </p:nvPr>
        </p:nvSpPr>
        <p:spPr/>
        <p:txBody>
          <a:bodyPr/>
          <a:lstStyle/>
          <a:p>
            <a:r>
              <a:rPr lang="en-US" dirty="0"/>
              <a:t>“Pretty sure” is a way of saying that 95% of the intervals we construct with our method actually do contain the population value (parameter) that we want to find. </a:t>
            </a:r>
          </a:p>
          <a:p>
            <a:r>
              <a:rPr lang="en-US" dirty="0"/>
              <a:t>Sometimes we aim at 99% of the intervals containing the value, but in order to be that confident, we have to make our interval wider.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Sampling error and the normal distribution</a:t>
            </a:r>
          </a:p>
        </p:txBody>
      </p:sp>
      <p:sp>
        <p:nvSpPr>
          <p:cNvPr id="3" name="Content Placeholder 2"/>
          <p:cNvSpPr>
            <a:spLocks noGrp="1"/>
          </p:cNvSpPr>
          <p:nvPr>
            <p:ph idx="1"/>
          </p:nvPr>
        </p:nvSpPr>
        <p:spPr/>
        <p:txBody>
          <a:bodyPr>
            <a:normAutofit lnSpcReduction="10000"/>
          </a:bodyPr>
          <a:lstStyle/>
          <a:p>
            <a:r>
              <a:rPr lang="en-US" dirty="0"/>
              <a:t>Remember that sampling error (variability of sample outcomes) is distributed normally, and the outcomes of most random samples we might draw are within plus or minus two </a:t>
            </a:r>
            <a:r>
              <a:rPr lang="en-US" b="1" dirty="0"/>
              <a:t>standard errors </a:t>
            </a:r>
            <a:r>
              <a:rPr lang="en-US" dirty="0"/>
              <a:t>of the population value.</a:t>
            </a:r>
          </a:p>
          <a:p>
            <a:r>
              <a:rPr lang="en-US" dirty="0"/>
              <a:t>The standard error is a special standard deviation—it is the standard deviation of the sampling distribution (the distribution of all the sample outcomes).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n-US" dirty="0"/>
              <a:t>The Normal Curve</a:t>
            </a:r>
          </a:p>
        </p:txBody>
      </p:sp>
      <p:pic>
        <p:nvPicPr>
          <p:cNvPr id="4" name="Content Placeholder 3" descr="normal curve (2).jpg"/>
          <p:cNvPicPr>
            <a:picLocks noGrp="1" noChangeAspect="1"/>
          </p:cNvPicPr>
          <p:nvPr>
            <p:ph idx="1"/>
          </p:nvPr>
        </p:nvPicPr>
        <p:blipFill>
          <a:blip r:embed="rId2"/>
          <a:stretch>
            <a:fillRect/>
          </a:stretch>
        </p:blipFill>
        <p:spPr>
          <a:xfrm>
            <a:off x="3238500" y="3429000"/>
            <a:ext cx="2667000" cy="1714500"/>
          </a:xfrm>
        </p:spPr>
      </p:pic>
      <p:sp>
        <p:nvSpPr>
          <p:cNvPr id="3" name="Content Placeholder 2">
            <a:extLst>
              <a:ext uri="{FF2B5EF4-FFF2-40B4-BE49-F238E27FC236}">
                <a16:creationId xmlns:a16="http://schemas.microsoft.com/office/drawing/2014/main" id="{A945B085-D6F7-E7AB-B11C-1FB70D82DE82}"/>
              </a:ext>
            </a:extLst>
          </p:cNvPr>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95% of sample means will be within + or – 2 standard errors of the population mean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procedure</a:t>
            </a:r>
          </a:p>
        </p:txBody>
      </p:sp>
      <p:sp>
        <p:nvSpPr>
          <p:cNvPr id="3" name="Content Placeholder 2"/>
          <p:cNvSpPr>
            <a:spLocks noGrp="1"/>
          </p:cNvSpPr>
          <p:nvPr>
            <p:ph idx="1"/>
          </p:nvPr>
        </p:nvSpPr>
        <p:spPr/>
        <p:txBody>
          <a:bodyPr>
            <a:normAutofit fontScale="92500" lnSpcReduction="20000"/>
          </a:bodyPr>
          <a:lstStyle/>
          <a:p>
            <a:r>
              <a:rPr lang="en-US" dirty="0"/>
              <a:t>Let’s focus on a confidence interval for the population mean, mu, </a:t>
            </a:r>
            <a:r>
              <a:rPr lang="el-GR" dirty="0"/>
              <a:t>μ</a:t>
            </a:r>
            <a:r>
              <a:rPr lang="en-US" dirty="0"/>
              <a:t>.</a:t>
            </a:r>
          </a:p>
          <a:p>
            <a:r>
              <a:rPr lang="en-US" dirty="0"/>
              <a:t>We are going to define our interval by specifying an upper confidence limit (UCL) and a lower confidence limit (LCL).</a:t>
            </a:r>
          </a:p>
          <a:p>
            <a:r>
              <a:rPr lang="en-US" dirty="0"/>
              <a:t>We are going to construct our interval by finding the sample mean and first adding two standard errors (i.e., SDs) for the UCL and then subtracting two standard errors for the LCL.</a:t>
            </a:r>
          </a:p>
          <a:p>
            <a:r>
              <a:rPr lang="en-US" dirty="0"/>
              <a:t>95% of intervals constructed in this manner WILL include the population mean.</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about the bad 5%…?</a:t>
            </a:r>
          </a:p>
        </p:txBody>
      </p:sp>
      <p:sp>
        <p:nvSpPr>
          <p:cNvPr id="3" name="Content Placeholder 2"/>
          <p:cNvSpPr>
            <a:spLocks noGrp="1"/>
          </p:cNvSpPr>
          <p:nvPr>
            <p:ph idx="1"/>
          </p:nvPr>
        </p:nvSpPr>
        <p:spPr/>
        <p:txBody>
          <a:bodyPr>
            <a:normAutofit lnSpcReduction="10000"/>
          </a:bodyPr>
          <a:lstStyle/>
          <a:p>
            <a:r>
              <a:rPr lang="en-US" dirty="0"/>
              <a:t>In 5% of all the simple random samples we might draw, the sample value is so discrepant from the population value that it is not within two standard errors of the population value. These are samples with values “in the tails.” They are not very likely.</a:t>
            </a:r>
          </a:p>
          <a:p>
            <a:r>
              <a:rPr lang="en-US" dirty="0"/>
              <a:t>If we drew one of these “bad” samples, our constructed interval for the population mean would not contain it.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 intervals—which caught MU?</a:t>
            </a:r>
          </a:p>
        </p:txBody>
      </p:sp>
      <p:pic>
        <p:nvPicPr>
          <p:cNvPr id="4" name="Content Placeholder 3" descr="confidence intervals.png"/>
          <p:cNvPicPr>
            <a:picLocks noGrp="1" noChangeAspect="1"/>
          </p:cNvPicPr>
          <p:nvPr>
            <p:ph idx="1"/>
          </p:nvPr>
        </p:nvPicPr>
        <p:blipFill>
          <a:blip r:embed="rId2"/>
          <a:stretch>
            <a:fillRect/>
          </a:stretch>
        </p:blipFill>
        <p:spPr>
          <a:xfrm>
            <a:off x="1574708" y="1562100"/>
            <a:ext cx="5994584" cy="3733800"/>
          </a:xfr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TotalTime>
  <Words>1260</Words>
  <Application>Microsoft Office PowerPoint</Application>
  <PresentationFormat>On-screen Show (4:3)</PresentationFormat>
  <Paragraphs>62</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Confidence Intervals</vt:lpstr>
      <vt:lpstr>A method of statistical inference</vt:lpstr>
      <vt:lpstr>A few examples</vt:lpstr>
      <vt:lpstr>“Pretty sure”?</vt:lpstr>
      <vt:lpstr>Sampling error and the normal distribution</vt:lpstr>
      <vt:lpstr>The Normal Curve</vt:lpstr>
      <vt:lpstr>The procedure</vt:lpstr>
      <vt:lpstr>What about the bad 5%…?</vt:lpstr>
      <vt:lpstr>20 intervals—which caught MU?</vt:lpstr>
      <vt:lpstr>A “miss” for only 5%</vt:lpstr>
      <vt:lpstr>Formula for a 95% confidence interval</vt:lpstr>
      <vt:lpstr>Formula for a 99% confidence interval</vt:lpstr>
      <vt:lpstr>99.7% confidence interval—very wide!</vt:lpstr>
      <vt:lpstr>In practice, the t-distribution</vt:lpstr>
      <vt:lpstr>Also proportions</vt:lpstr>
      <vt:lpstr>What makes an interval narrow?</vt:lpstr>
      <vt:lpstr>Spotting confidence intervals in computer output</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Confidence Intervals</dc:title>
  <dc:creator>owner</dc:creator>
  <cp:lastModifiedBy>Carli Hansen</cp:lastModifiedBy>
  <cp:revision>30</cp:revision>
  <dcterms:created xsi:type="dcterms:W3CDTF">2022-08-30T01:37:11Z</dcterms:created>
  <dcterms:modified xsi:type="dcterms:W3CDTF">2022-12-05T15:40:16Z</dcterms:modified>
</cp:coreProperties>
</file>